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19-Sep-22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19-Sep-22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19-Sep-22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19-Sep-22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077200" cy="533399"/>
          </a:xfrm>
        </p:spPr>
        <p:txBody>
          <a:bodyPr>
            <a:normAutofit fontScale="90000"/>
          </a:bodyPr>
          <a:lstStyle/>
          <a:p>
            <a:r>
              <a:rPr lang="en-US" b="1" dirty="0" smtClean="0">
                <a:solidFill>
                  <a:srgbClr val="FF0000"/>
                </a:solidFill>
              </a:rPr>
              <a:t>DR.SNSRCAS, CBE</a:t>
            </a:r>
            <a:endParaRPr lang="en-US" b="1" dirty="0">
              <a:solidFill>
                <a:srgbClr val="FF0000"/>
              </a:solidFill>
            </a:endParaRPr>
          </a:p>
        </p:txBody>
      </p:sp>
      <p:sp>
        <p:nvSpPr>
          <p:cNvPr id="3" name="Subtitle 2"/>
          <p:cNvSpPr>
            <a:spLocks noGrp="1"/>
          </p:cNvSpPr>
          <p:nvPr>
            <p:ph type="subTitle" idx="1"/>
          </p:nvPr>
        </p:nvSpPr>
        <p:spPr>
          <a:xfrm>
            <a:off x="609600" y="1447800"/>
            <a:ext cx="8305800" cy="4191000"/>
          </a:xfrm>
        </p:spPr>
        <p:txBody>
          <a:bodyPr/>
          <a:lstStyle/>
          <a:p>
            <a:endParaRPr lang="en-US" b="1" dirty="0" smtClean="0">
              <a:solidFill>
                <a:srgbClr val="FF0000"/>
              </a:solidFill>
            </a:endParaRPr>
          </a:p>
          <a:p>
            <a:r>
              <a:rPr lang="en-US" b="1" dirty="0" smtClean="0">
                <a:solidFill>
                  <a:srgbClr val="FF0000"/>
                </a:solidFill>
              </a:rPr>
              <a:t>SUBJECT: </a:t>
            </a:r>
            <a:r>
              <a:rPr lang="en-US" b="1" dirty="0" smtClean="0">
                <a:solidFill>
                  <a:srgbClr val="002060"/>
                </a:solidFill>
              </a:rPr>
              <a:t>ADVANCED JAVA PROGRAMMING</a:t>
            </a:r>
          </a:p>
          <a:p>
            <a:pPr algn="l"/>
            <a:r>
              <a:rPr lang="en-US" b="1" dirty="0" smtClean="0">
                <a:solidFill>
                  <a:srgbClr val="FF0000"/>
                </a:solidFill>
              </a:rPr>
              <a:t>      COURSE CODE:</a:t>
            </a:r>
            <a:r>
              <a:rPr lang="en-US" b="1" dirty="0" smtClean="0">
                <a:solidFill>
                  <a:srgbClr val="002060"/>
                </a:solidFill>
              </a:rPr>
              <a:t>16UCA502</a:t>
            </a:r>
          </a:p>
          <a:p>
            <a:pPr algn="l"/>
            <a:r>
              <a:rPr lang="en-US" b="1" dirty="0" smtClean="0">
                <a:solidFill>
                  <a:srgbClr val="FF0000"/>
                </a:solidFill>
              </a:rPr>
              <a:t>       TITLE: </a:t>
            </a:r>
            <a:r>
              <a:rPr lang="en-US" b="1" dirty="0" smtClean="0">
                <a:solidFill>
                  <a:srgbClr val="002060"/>
                </a:solidFill>
              </a:rPr>
              <a:t>COMPARE JDBC AND SQL</a:t>
            </a:r>
          </a:p>
          <a:p>
            <a:pPr algn="l"/>
            <a:r>
              <a:rPr lang="en-US" b="1" dirty="0" smtClean="0">
                <a:solidFill>
                  <a:srgbClr val="FF0000"/>
                </a:solidFill>
              </a:rPr>
              <a:t>        YEAR: </a:t>
            </a:r>
            <a:r>
              <a:rPr lang="en-US" b="1" dirty="0">
                <a:solidFill>
                  <a:srgbClr val="002060"/>
                </a:solidFill>
              </a:rPr>
              <a:t>V</a:t>
            </a:r>
            <a:r>
              <a:rPr lang="en-US" b="1" dirty="0" smtClean="0">
                <a:solidFill>
                  <a:srgbClr val="002060"/>
                </a:solidFill>
              </a:rPr>
              <a:t> SEMESTER 2022-2023 (ODD)</a:t>
            </a:r>
            <a:endParaRPr lang="en-US" b="1" dirty="0">
              <a:solidFill>
                <a:srgbClr val="002060"/>
              </a:solidFill>
            </a:endParaRPr>
          </a:p>
        </p:txBody>
      </p:sp>
    </p:spTree>
    <p:extLst>
      <p:ext uri="{BB962C8B-B14F-4D97-AF65-F5344CB8AC3E}">
        <p14:creationId xmlns:p14="http://schemas.microsoft.com/office/powerpoint/2010/main" val="1978612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COMPARE JDBC AND SQL</a:t>
            </a:r>
          </a:p>
          <a:p>
            <a:pPr algn="just">
              <a:lnSpc>
                <a:spcPct val="160000"/>
              </a:lnSpc>
              <a:spcBef>
                <a:spcPts val="0"/>
              </a:spcBef>
            </a:pPr>
            <a:r>
              <a:rPr lang="en-US" sz="2400" dirty="0"/>
              <a:t>Developers who are familiar with the Oracle Call Interface (OCI) layer of client-side C code will recognize that JDBC provides the power and flexibility for the Java programmer that OCI does for the C or C++ programmer</a:t>
            </a:r>
            <a:r>
              <a:rPr lang="en-US" sz="2400" dirty="0" smtClean="0"/>
              <a:t>.</a:t>
            </a:r>
          </a:p>
          <a:p>
            <a:pPr algn="just">
              <a:lnSpc>
                <a:spcPct val="160000"/>
              </a:lnSpc>
              <a:spcBef>
                <a:spcPts val="0"/>
              </a:spcBef>
            </a:pPr>
            <a:endParaRPr lang="en-US" sz="2400" dirty="0" smtClean="0"/>
          </a:p>
          <a:p>
            <a:pPr algn="just">
              <a:lnSpc>
                <a:spcPct val="160000"/>
              </a:lnSpc>
              <a:spcBef>
                <a:spcPts val="0"/>
              </a:spcBef>
            </a:pPr>
            <a:r>
              <a:rPr lang="en-US" sz="2400" dirty="0"/>
              <a:t>Just as with OCI, you can use JDBC to query and update tables where, for example, the number and types of the columns are not known until runtime. This capability is called </a:t>
            </a:r>
            <a:r>
              <a:rPr lang="en-US" sz="2400" i="1" dirty="0"/>
              <a:t>dynamic SQL</a:t>
            </a:r>
            <a:r>
              <a:rPr lang="en-US" sz="2400" dirty="0"/>
              <a:t>. </a:t>
            </a:r>
          </a:p>
        </p:txBody>
      </p:sp>
    </p:spTree>
    <p:extLst>
      <p:ext uri="{BB962C8B-B14F-4D97-AF65-F5344CB8AC3E}">
        <p14:creationId xmlns:p14="http://schemas.microsoft.com/office/powerpoint/2010/main" val="2858849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JDBC </a:t>
            </a:r>
          </a:p>
          <a:p>
            <a:pPr algn="just">
              <a:lnSpc>
                <a:spcPct val="160000"/>
              </a:lnSpc>
              <a:spcBef>
                <a:spcPts val="0"/>
              </a:spcBef>
            </a:pPr>
            <a:r>
              <a:rPr lang="en-US" sz="2400" dirty="0"/>
              <a:t>Therefore, JDBC is a way to use dynamic SQL statements in Java programs.</a:t>
            </a:r>
            <a:endParaRPr lang="en-US" sz="2400" dirty="0" smtClean="0"/>
          </a:p>
          <a:p>
            <a:pPr algn="just">
              <a:lnSpc>
                <a:spcPct val="160000"/>
              </a:lnSpc>
              <a:spcBef>
                <a:spcPts val="0"/>
              </a:spcBef>
            </a:pPr>
            <a:r>
              <a:rPr lang="en-US" sz="2400" dirty="0"/>
              <a:t>Just as with OCI, you can use JDBC to query and update tables where, for example, the number and types of the columns are not known until runtime. This capability is called </a:t>
            </a:r>
            <a:r>
              <a:rPr lang="en-US" sz="2400" i="1" dirty="0"/>
              <a:t>dynamic SQL</a:t>
            </a:r>
            <a:r>
              <a:rPr lang="en-US" sz="2400" dirty="0"/>
              <a:t>. </a:t>
            </a:r>
          </a:p>
        </p:txBody>
      </p:sp>
    </p:spTree>
    <p:extLst>
      <p:ext uri="{BB962C8B-B14F-4D97-AF65-F5344CB8AC3E}">
        <p14:creationId xmlns:p14="http://schemas.microsoft.com/office/powerpoint/2010/main" val="3545302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dirty="0" smtClean="0"/>
              <a:t>JDBC </a:t>
            </a:r>
          </a:p>
          <a:p>
            <a:pPr algn="just">
              <a:lnSpc>
                <a:spcPct val="160000"/>
              </a:lnSpc>
              <a:spcBef>
                <a:spcPts val="0"/>
              </a:spcBef>
            </a:pPr>
            <a:r>
              <a:rPr lang="en-US" sz="2400" dirty="0"/>
              <a:t>Using JDBC, a calling program can construct SQL statements at runtime. Your JDBC program is compiled and run like any other Java program. No analysis or checking of the SQL statements is performed. Any errors that are made in your SQL code raise runtime errors. JDBC is designed as an API for dynamic SQL</a:t>
            </a:r>
            <a:r>
              <a:rPr lang="en-US" sz="2400" dirty="0" smtClean="0"/>
              <a:t>.</a:t>
            </a:r>
          </a:p>
          <a:p>
            <a:pPr algn="just">
              <a:lnSpc>
                <a:spcPct val="160000"/>
              </a:lnSpc>
              <a:spcBef>
                <a:spcPts val="0"/>
              </a:spcBef>
            </a:pPr>
            <a:endParaRPr lang="en-US" sz="2400" dirty="0"/>
          </a:p>
          <a:p>
            <a:pPr algn="just">
              <a:lnSpc>
                <a:spcPct val="160000"/>
              </a:lnSpc>
              <a:spcBef>
                <a:spcPts val="0"/>
              </a:spcBef>
            </a:pPr>
            <a:r>
              <a:rPr lang="en-US" sz="2400" dirty="0"/>
              <a:t>However, many applications do not need to construct SQL statements dynamically because the SQL statements they use are fixed or </a:t>
            </a:r>
            <a:r>
              <a:rPr lang="en-US" sz="2400" i="1" dirty="0"/>
              <a:t>static</a:t>
            </a:r>
            <a:r>
              <a:rPr lang="en-US" sz="2400" dirty="0"/>
              <a:t>. </a:t>
            </a:r>
          </a:p>
        </p:txBody>
      </p:sp>
    </p:spTree>
    <p:extLst>
      <p:ext uri="{BB962C8B-B14F-4D97-AF65-F5344CB8AC3E}">
        <p14:creationId xmlns:p14="http://schemas.microsoft.com/office/powerpoint/2010/main" val="1424720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JDBC </a:t>
            </a:r>
          </a:p>
          <a:p>
            <a:pPr algn="just">
              <a:lnSpc>
                <a:spcPct val="160000"/>
              </a:lnSpc>
              <a:spcBef>
                <a:spcPts val="0"/>
              </a:spcBef>
            </a:pPr>
            <a:r>
              <a:rPr lang="en-US" sz="2400" dirty="0"/>
              <a:t> In static SQL, all of the SQL statements are complete or "textually evident" in the Java </a:t>
            </a:r>
            <a:r>
              <a:rPr lang="en-US" sz="2400" dirty="0" smtClean="0"/>
              <a:t>program.</a:t>
            </a:r>
          </a:p>
          <a:p>
            <a:pPr algn="just">
              <a:lnSpc>
                <a:spcPct val="160000"/>
              </a:lnSpc>
              <a:spcBef>
                <a:spcPts val="0"/>
              </a:spcBef>
            </a:pPr>
            <a:r>
              <a:rPr lang="en-US" sz="2400" dirty="0"/>
              <a:t>That is, details of the database object, such as the column names, number of columns in the table, and table name, are known before runtime. SQLJ provides advantages for these applications because it permits error checking at precompile time.</a:t>
            </a:r>
          </a:p>
        </p:txBody>
      </p:sp>
    </p:spTree>
    <p:extLst>
      <p:ext uri="{BB962C8B-B14F-4D97-AF65-F5344CB8AC3E}">
        <p14:creationId xmlns:p14="http://schemas.microsoft.com/office/powerpoint/2010/main" val="380133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dirty="0" smtClean="0"/>
              <a:t>JDBC </a:t>
            </a:r>
          </a:p>
          <a:p>
            <a:pPr algn="just">
              <a:lnSpc>
                <a:spcPct val="160000"/>
              </a:lnSpc>
              <a:spcBef>
                <a:spcPts val="0"/>
              </a:spcBef>
            </a:pPr>
            <a:r>
              <a:rPr lang="en-US" sz="2400" dirty="0">
                <a:latin typeface="+mj-lt"/>
              </a:rPr>
              <a:t>The precompile step of a SQLJ program performs syntax-checking of the embedded SQL, type checking against the database to assure that the data exchanged between Java and SQL have compatible types and proper type </a:t>
            </a:r>
            <a:r>
              <a:rPr lang="en-US" sz="2400" dirty="0" smtClean="0">
                <a:latin typeface="+mj-lt"/>
              </a:rPr>
              <a:t>conversions.</a:t>
            </a:r>
          </a:p>
          <a:p>
            <a:pPr algn="just">
              <a:lnSpc>
                <a:spcPct val="160000"/>
              </a:lnSpc>
              <a:spcBef>
                <a:spcPts val="0"/>
              </a:spcBef>
            </a:pPr>
            <a:endParaRPr lang="en-US" sz="2400" dirty="0" smtClean="0">
              <a:latin typeface="+mj-lt"/>
              <a:cs typeface="Times New Roman" pitchFamily="18" charset="0"/>
            </a:endParaRPr>
          </a:p>
          <a:p>
            <a:pPr algn="just">
              <a:lnSpc>
                <a:spcPct val="160000"/>
              </a:lnSpc>
              <a:spcBef>
                <a:spcPts val="0"/>
              </a:spcBef>
            </a:pPr>
            <a:r>
              <a:rPr lang="en-US" sz="2400" dirty="0" smtClean="0">
                <a:latin typeface="+mj-lt"/>
                <a:cs typeface="Times New Roman" pitchFamily="18" charset="0"/>
              </a:rPr>
              <a:t>The </a:t>
            </a:r>
            <a:r>
              <a:rPr lang="en-US" sz="2400" dirty="0">
                <a:latin typeface="+mj-lt"/>
                <a:cs typeface="Times New Roman" pitchFamily="18" charset="0"/>
              </a:rPr>
              <a:t>result of the precompilation is Java source code with SQL runtime code which, in turn, can use JDBC calls. The generated Java code compiles and runs like any other Java program</a:t>
            </a:r>
            <a:r>
              <a:rPr lang="en-US" sz="2400" dirty="0" smtClean="0">
                <a:latin typeface="+mj-lt"/>
                <a:cs typeface="Times New Roman" pitchFamily="18" charset="0"/>
              </a:rPr>
              <a:t>.</a:t>
            </a:r>
          </a:p>
          <a:p>
            <a:pPr algn="just">
              <a:lnSpc>
                <a:spcPct val="160000"/>
              </a:lnSpc>
              <a:spcBef>
                <a:spcPts val="0"/>
              </a:spcBef>
            </a:pPr>
            <a:endParaRPr lang="en-US" sz="2400" dirty="0">
              <a:latin typeface="+mj-lt"/>
              <a:cs typeface="Times New Roman" pitchFamily="18" charset="0"/>
            </a:endParaRPr>
          </a:p>
        </p:txBody>
      </p:sp>
    </p:spTree>
    <p:extLst>
      <p:ext uri="{BB962C8B-B14F-4D97-AF65-F5344CB8AC3E}">
        <p14:creationId xmlns:p14="http://schemas.microsoft.com/office/powerpoint/2010/main" val="3713623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892908707"/>
              </p:ext>
            </p:extLst>
          </p:nvPr>
        </p:nvGraphicFramePr>
        <p:xfrm>
          <a:off x="304800" y="304800"/>
          <a:ext cx="8077200" cy="6458000"/>
        </p:xfrm>
        <a:graphic>
          <a:graphicData uri="http://schemas.openxmlformats.org/drawingml/2006/table">
            <a:tbl>
              <a:tblPr/>
              <a:tblGrid>
                <a:gridCol w="1905000"/>
                <a:gridCol w="2819400"/>
                <a:gridCol w="3352800"/>
              </a:tblGrid>
              <a:tr h="367194">
                <a:tc>
                  <a:txBody>
                    <a:bodyPr/>
                    <a:lstStyle/>
                    <a:p>
                      <a:endParaRPr lang="en-US" sz="1400" dirty="0">
                        <a:solidFill>
                          <a:schemeClr val="tx1">
                            <a:lumMod val="95000"/>
                            <a:lumOff val="5000"/>
                          </a:schemeClr>
                        </a:solidFill>
                        <a:latin typeface="Times New Roman" pitchFamily="18" charset="0"/>
                        <a:cs typeface="Times New Roman" pitchFamily="18" charset="0"/>
                      </a:endParaRPr>
                    </a:p>
                  </a:txBody>
                  <a:tcPr marL="22390" marR="22390" marT="22390" marB="22390" anchor="ctr">
                    <a:lnL>
                      <a:noFill/>
                    </a:lnL>
                    <a:lnR>
                      <a:noFill/>
                    </a:lnR>
                    <a:lnT>
                      <a:noFill/>
                    </a:lnT>
                    <a:lnB w="9525" cap="flat" cmpd="sng" algn="ctr">
                      <a:solidFill>
                        <a:srgbClr val="F4F4F4"/>
                      </a:solidFill>
                      <a:prstDash val="solid"/>
                      <a:round/>
                      <a:headEnd type="none" w="med" len="med"/>
                      <a:tailEnd type="none" w="med" len="med"/>
                    </a:lnB>
                    <a:solidFill>
                      <a:srgbClr val="E0E0E0"/>
                    </a:solidFill>
                  </a:tcPr>
                </a:tc>
                <a:tc>
                  <a:txBody>
                    <a:bodyPr/>
                    <a:lstStyle/>
                    <a:p>
                      <a:pPr algn="l" fontAlgn="base"/>
                      <a:r>
                        <a:rPr lang="en-US" sz="1400" b="1" dirty="0">
                          <a:solidFill>
                            <a:schemeClr val="tx1">
                              <a:lumMod val="95000"/>
                              <a:lumOff val="5000"/>
                            </a:schemeClr>
                          </a:solidFill>
                          <a:effectLst/>
                          <a:latin typeface="Times New Roman" pitchFamily="18" charset="0"/>
                          <a:cs typeface="Times New Roman" pitchFamily="18" charset="0"/>
                        </a:rPr>
                        <a:t/>
                      </a:r>
                      <a:br>
                        <a:rPr lang="en-US" sz="1400" b="1" dirty="0">
                          <a:solidFill>
                            <a:schemeClr val="tx1">
                              <a:lumMod val="95000"/>
                              <a:lumOff val="5000"/>
                            </a:schemeClr>
                          </a:solidFill>
                          <a:effectLst/>
                          <a:latin typeface="Times New Roman" pitchFamily="18" charset="0"/>
                          <a:cs typeface="Times New Roman" pitchFamily="18" charset="0"/>
                        </a:rPr>
                      </a:br>
                      <a:r>
                        <a:rPr lang="en-US" sz="1400" b="1" dirty="0">
                          <a:solidFill>
                            <a:schemeClr val="tx1">
                              <a:lumMod val="95000"/>
                              <a:lumOff val="5000"/>
                            </a:schemeClr>
                          </a:solidFill>
                          <a:effectLst/>
                          <a:latin typeface="Times New Roman" pitchFamily="18" charset="0"/>
                          <a:cs typeface="Times New Roman" pitchFamily="18" charset="0"/>
                        </a:rPr>
                        <a:t>SQLJ (static)</a:t>
                      </a:r>
                    </a:p>
                  </a:txBody>
                  <a:tcPr marL="22390" marR="22390" marT="22390" marB="22390" anchor="ctr">
                    <a:lnL>
                      <a:noFill/>
                    </a:lnL>
                    <a:lnR>
                      <a:noFill/>
                    </a:lnR>
                    <a:lnT>
                      <a:noFill/>
                    </a:lnT>
                    <a:lnB w="9525" cap="flat" cmpd="sng" algn="ctr">
                      <a:solidFill>
                        <a:srgbClr val="F4F4F4"/>
                      </a:solidFill>
                      <a:prstDash val="solid"/>
                      <a:round/>
                      <a:headEnd type="none" w="med" len="med"/>
                      <a:tailEnd type="none" w="med" len="med"/>
                    </a:lnB>
                    <a:solidFill>
                      <a:srgbClr val="E0E0E0"/>
                    </a:solidFill>
                  </a:tcPr>
                </a:tc>
                <a:tc>
                  <a:txBody>
                    <a:bodyPr/>
                    <a:lstStyle/>
                    <a:p>
                      <a:pPr algn="l" fontAlgn="base"/>
                      <a:r>
                        <a:rPr lang="en-US" sz="1400" b="1" dirty="0">
                          <a:solidFill>
                            <a:schemeClr val="tx1">
                              <a:lumMod val="95000"/>
                              <a:lumOff val="5000"/>
                            </a:schemeClr>
                          </a:solidFill>
                          <a:effectLst/>
                          <a:latin typeface="Times New Roman" pitchFamily="18" charset="0"/>
                          <a:cs typeface="Times New Roman" pitchFamily="18" charset="0"/>
                        </a:rPr>
                        <a:t>JDBC (dynamic)</a:t>
                      </a:r>
                    </a:p>
                  </a:txBody>
                  <a:tcPr marL="22390" marR="22390" marT="22390" marB="22390" anchor="ctr">
                    <a:lnL>
                      <a:noFill/>
                    </a:lnL>
                    <a:lnB w="9525" cap="flat" cmpd="sng" algn="ctr">
                      <a:solidFill>
                        <a:srgbClr val="F4F4F4"/>
                      </a:solidFill>
                      <a:prstDash val="solid"/>
                      <a:round/>
                      <a:headEnd type="none" w="med" len="med"/>
                      <a:tailEnd type="none" w="med" len="med"/>
                    </a:lnB>
                  </a:tcPr>
                </a:tc>
              </a:tr>
              <a:tr h="1173228">
                <a:tc>
                  <a:txBody>
                    <a:bodyPr/>
                    <a:lstStyle/>
                    <a:p>
                      <a:pPr algn="l" fontAlgn="ctr"/>
                      <a:r>
                        <a:rPr lang="en-US" sz="1600" b="1" dirty="0">
                          <a:solidFill>
                            <a:srgbClr val="FF0000"/>
                          </a:solidFill>
                          <a:effectLst/>
                          <a:latin typeface="Times New Roman" pitchFamily="18" charset="0"/>
                          <a:cs typeface="Times New Roman" pitchFamily="18" charset="0"/>
                        </a:rPr>
                        <a:t>PERFORMANCE</a:t>
                      </a:r>
                      <a:endParaRPr lang="en-US" sz="1600" dirty="0">
                        <a:solidFill>
                          <a:srgbClr val="FF0000"/>
                        </a:solidFill>
                        <a:effectLst/>
                        <a:latin typeface="Times New Roman" pitchFamily="18" charset="0"/>
                        <a:cs typeface="Times New Roman" pitchFamily="18" charset="0"/>
                      </a:endParaRP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F4F4F4"/>
                      </a:solidFill>
                      <a:prstDash val="solid"/>
                      <a:round/>
                      <a:headEnd type="none" w="med" len="med"/>
                      <a:tailEnd type="none" w="med" len="med"/>
                    </a:lnB>
                    <a:solidFill>
                      <a:srgbClr val="F4F4F4"/>
                    </a:solidFill>
                  </a:tcPr>
                </a:tc>
                <a:tc>
                  <a:txBody>
                    <a:bodyPr/>
                    <a:lstStyle/>
                    <a:p>
                      <a:pPr algn="l" fontAlgn="ctr"/>
                      <a:r>
                        <a:rPr lang="en-US" sz="1600" dirty="0">
                          <a:solidFill>
                            <a:srgbClr val="FF0000"/>
                          </a:solidFill>
                          <a:effectLst/>
                          <a:latin typeface="Times New Roman" pitchFamily="18" charset="0"/>
                          <a:cs typeface="Times New Roman" pitchFamily="18" charset="0"/>
                        </a:rPr>
                        <a:t>Most of the time, static SQL is faster than dynamic SQL, because at runtime only the authorization for packages and plans must be checked prior to the execution of the program.</a:t>
                      </a: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F4F4F4"/>
                      </a:solidFill>
                      <a:prstDash val="solid"/>
                      <a:round/>
                      <a:headEnd type="none" w="med" len="med"/>
                      <a:tailEnd type="none" w="med" len="med"/>
                    </a:lnB>
                    <a:solidFill>
                      <a:srgbClr val="F4F4F4"/>
                    </a:solidFill>
                  </a:tcPr>
                </a:tc>
                <a:tc>
                  <a:txBody>
                    <a:bodyPr/>
                    <a:lstStyle/>
                    <a:p>
                      <a:pPr algn="l" fontAlgn="ctr"/>
                      <a:r>
                        <a:rPr lang="en-US" sz="1600" dirty="0">
                          <a:solidFill>
                            <a:srgbClr val="FF0000"/>
                          </a:solidFill>
                          <a:effectLst/>
                          <a:latin typeface="Times New Roman" pitchFamily="18" charset="0"/>
                          <a:cs typeface="Times New Roman" pitchFamily="18" charset="0"/>
                        </a:rPr>
                        <a:t>Dynamic SQL statements require the SQL statements to be parsed, table/view authorization to be checked, and the optimization path to be determined.</a:t>
                      </a: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F4F4F4"/>
                      </a:solidFill>
                      <a:prstDash val="solid"/>
                      <a:round/>
                      <a:headEnd type="none" w="med" len="med"/>
                      <a:tailEnd type="none" w="med" len="med"/>
                    </a:lnB>
                    <a:solidFill>
                      <a:srgbClr val="F4F4F4"/>
                    </a:solidFill>
                  </a:tcPr>
                </a:tc>
              </a:tr>
              <a:tr h="2301677">
                <a:tc>
                  <a:txBody>
                    <a:bodyPr/>
                    <a:lstStyle/>
                    <a:p>
                      <a:pPr algn="l" fontAlgn="ctr"/>
                      <a:r>
                        <a:rPr lang="en-US" sz="1600" b="1" dirty="0">
                          <a:solidFill>
                            <a:schemeClr val="tx2"/>
                          </a:solidFill>
                          <a:effectLst/>
                          <a:latin typeface="Times New Roman" pitchFamily="18" charset="0"/>
                          <a:cs typeface="Times New Roman" pitchFamily="18" charset="0"/>
                        </a:rPr>
                        <a:t>AUTHORIZATION</a:t>
                      </a:r>
                      <a:endParaRPr lang="en-US" sz="1600" dirty="0">
                        <a:solidFill>
                          <a:schemeClr val="tx2"/>
                        </a:solidFill>
                        <a:effectLst/>
                        <a:latin typeface="Times New Roman" pitchFamily="18" charset="0"/>
                        <a:cs typeface="Times New Roman" pitchFamily="18" charset="0"/>
                      </a:endParaRP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F4F4F4"/>
                      </a:solidFill>
                      <a:prstDash val="solid"/>
                      <a:round/>
                      <a:headEnd type="none" w="med" len="med"/>
                      <a:tailEnd type="none" w="med" len="med"/>
                    </a:lnB>
                    <a:solidFill>
                      <a:srgbClr val="F4F4F4"/>
                    </a:solidFill>
                  </a:tcPr>
                </a:tc>
                <a:tc>
                  <a:txBody>
                    <a:bodyPr/>
                    <a:lstStyle/>
                    <a:p>
                      <a:pPr algn="l" fontAlgn="ctr"/>
                      <a:r>
                        <a:rPr lang="en-US" sz="1600" dirty="0">
                          <a:solidFill>
                            <a:schemeClr val="tx2"/>
                          </a:solidFill>
                          <a:effectLst/>
                          <a:latin typeface="Times New Roman" pitchFamily="18" charset="0"/>
                          <a:cs typeface="Times New Roman" pitchFamily="18" charset="0"/>
                        </a:rPr>
                        <a:t>With SQLJ, the owner of the application grants EXECUTE authority on the plan or package, and the recipient of that GRANT must run the application as written.</a:t>
                      </a: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F4F4F4"/>
                      </a:solidFill>
                      <a:prstDash val="solid"/>
                      <a:round/>
                      <a:headEnd type="none" w="med" len="med"/>
                      <a:tailEnd type="none" w="med" len="med"/>
                    </a:lnB>
                    <a:solidFill>
                      <a:srgbClr val="F4F4F4"/>
                    </a:solidFill>
                  </a:tcPr>
                </a:tc>
                <a:tc>
                  <a:txBody>
                    <a:bodyPr/>
                    <a:lstStyle/>
                    <a:p>
                      <a:pPr algn="l" fontAlgn="ctr"/>
                      <a:r>
                        <a:rPr lang="en-US" sz="1600" dirty="0">
                          <a:solidFill>
                            <a:schemeClr val="tx2"/>
                          </a:solidFill>
                          <a:effectLst/>
                          <a:latin typeface="Times New Roman" pitchFamily="18" charset="0"/>
                          <a:cs typeface="Times New Roman" pitchFamily="18" charset="0"/>
                        </a:rPr>
                        <a:t>With JDBC, the owner of the application grants privileges on all the underlying tables that are used by the application. The recipient of those privileges can do anything that is allowed by those privileges, for example, using them outside the application the authorizations were originally granted for. The application cannot control what the user can do.</a:t>
                      </a: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F4F4F4"/>
                      </a:solidFill>
                      <a:prstDash val="solid"/>
                      <a:round/>
                      <a:headEnd type="none" w="med" len="med"/>
                      <a:tailEnd type="none" w="med" len="med"/>
                    </a:lnB>
                    <a:solidFill>
                      <a:srgbClr val="F4F4F4"/>
                    </a:solidFill>
                  </a:tcPr>
                </a:tc>
              </a:tr>
              <a:tr h="1979263">
                <a:tc>
                  <a:txBody>
                    <a:bodyPr/>
                    <a:lstStyle/>
                    <a:p>
                      <a:pPr algn="l" fontAlgn="ctr"/>
                      <a:r>
                        <a:rPr lang="en-US" sz="1600" b="1" dirty="0">
                          <a:solidFill>
                            <a:srgbClr val="C00000"/>
                          </a:solidFill>
                          <a:effectLst/>
                          <a:latin typeface="Times New Roman" pitchFamily="18" charset="0"/>
                          <a:cs typeface="Times New Roman" pitchFamily="18" charset="0"/>
                        </a:rPr>
                        <a:t>DEBUGGING</a:t>
                      </a:r>
                      <a:endParaRPr lang="en-US" sz="1600" dirty="0">
                        <a:solidFill>
                          <a:srgbClr val="C00000"/>
                        </a:solidFill>
                        <a:effectLst/>
                        <a:latin typeface="Times New Roman" pitchFamily="18" charset="0"/>
                        <a:cs typeface="Times New Roman" pitchFamily="18" charset="0"/>
                      </a:endParaRP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4F4F4"/>
                    </a:solidFill>
                  </a:tcPr>
                </a:tc>
                <a:tc>
                  <a:txBody>
                    <a:bodyPr/>
                    <a:lstStyle/>
                    <a:p>
                      <a:pPr algn="l" fontAlgn="ctr"/>
                      <a:r>
                        <a:rPr lang="en-US" sz="1600" dirty="0">
                          <a:solidFill>
                            <a:srgbClr val="C00000"/>
                          </a:solidFill>
                          <a:effectLst/>
                          <a:latin typeface="Times New Roman" pitchFamily="18" charset="0"/>
                          <a:cs typeface="Times New Roman" pitchFamily="18" charset="0"/>
                        </a:rPr>
                        <a:t>SQLJ is not an API but a language extension. This means that the SQLJ tooling is aware of SQL statements in your program, and checks them for correct syntax and authorization during the program development process.</a:t>
                      </a: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4F4F4"/>
                    </a:solidFill>
                  </a:tcPr>
                </a:tc>
                <a:tc>
                  <a:txBody>
                    <a:bodyPr/>
                    <a:lstStyle/>
                    <a:p>
                      <a:pPr algn="l" fontAlgn="ctr"/>
                      <a:r>
                        <a:rPr lang="en-US" sz="1600" dirty="0">
                          <a:solidFill>
                            <a:srgbClr val="C00000"/>
                          </a:solidFill>
                          <a:effectLst/>
                          <a:latin typeface="Times New Roman" pitchFamily="18" charset="0"/>
                          <a:cs typeface="Times New Roman" pitchFamily="18" charset="0"/>
                        </a:rPr>
                        <a:t>JDBC is a pure call-level API. This means that the Java™ EE compiler does not know anything about SQL statements at all they only appear as arguments to method calls. If one of your statements is in error, you will not catch that error until runtime when the database complains about it.</a:t>
                      </a:r>
                    </a:p>
                  </a:txBody>
                  <a:tcPr marL="22390" marR="22390" marT="22390" marB="22390" anchor="ctr">
                    <a:lnL>
                      <a:noFill/>
                    </a:lnL>
                    <a:lnR>
                      <a:noFill/>
                    </a:lnR>
                    <a:lnT w="9525" cap="flat" cmpd="sng" algn="ctr">
                      <a:solidFill>
                        <a:srgbClr val="F4F4F4"/>
                      </a:solidFill>
                      <a:prstDash val="solid"/>
                      <a:round/>
                      <a:headEnd type="none" w="med" len="med"/>
                      <a:tailEnd type="none" w="med" len="med"/>
                    </a:lnT>
                    <a:lnB w="9525" cap="flat" cmpd="sng" algn="ctr">
                      <a:solidFill>
                        <a:srgbClr val="E0E0E0"/>
                      </a:solidFill>
                      <a:prstDash val="solid"/>
                      <a:round/>
                      <a:headEnd type="none" w="med" len="med"/>
                      <a:tailEnd type="none" w="med" len="med"/>
                    </a:lnB>
                    <a:solidFill>
                      <a:srgbClr val="F4F4F4"/>
                    </a:solidFill>
                  </a:tcPr>
                </a:tc>
              </a:tr>
            </a:tbl>
          </a:graphicData>
        </a:graphic>
      </p:graphicFrame>
    </p:spTree>
    <p:extLst>
      <p:ext uri="{BB962C8B-B14F-4D97-AF65-F5344CB8AC3E}">
        <p14:creationId xmlns:p14="http://schemas.microsoft.com/office/powerpoint/2010/main" val="3691820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2478572"/>
              </p:ext>
            </p:extLst>
          </p:nvPr>
        </p:nvGraphicFramePr>
        <p:xfrm>
          <a:off x="457200" y="914399"/>
          <a:ext cx="8153400" cy="5108290"/>
        </p:xfrm>
        <a:graphic>
          <a:graphicData uri="http://schemas.openxmlformats.org/drawingml/2006/table">
            <a:tbl>
              <a:tblPr/>
              <a:tblGrid>
                <a:gridCol w="1676400"/>
                <a:gridCol w="2895600"/>
                <a:gridCol w="3581400"/>
              </a:tblGrid>
              <a:tr h="2327136">
                <a:tc>
                  <a:txBody>
                    <a:bodyPr/>
                    <a:lstStyle/>
                    <a:p>
                      <a:pPr algn="l" fontAlgn="ctr"/>
                      <a:r>
                        <a:rPr lang="en-US" sz="1600" b="1" dirty="0">
                          <a:solidFill>
                            <a:srgbClr val="FF0000"/>
                          </a:solidFill>
                          <a:effectLst/>
                          <a:latin typeface="Times New Roman" pitchFamily="18" charset="0"/>
                          <a:cs typeface="Times New Roman" pitchFamily="18" charset="0"/>
                        </a:rPr>
                        <a:t>MONITORING</a:t>
                      </a:r>
                      <a:endParaRPr lang="en-US" sz="1600" dirty="0">
                        <a:solidFill>
                          <a:srgbClr val="FF0000"/>
                        </a:solidFill>
                        <a:effectLst/>
                        <a:latin typeface="Times New Roman" pitchFamily="18" charset="0"/>
                        <a:cs typeface="Times New Roman" pitchFamily="18" charset="0"/>
                      </a:endParaRPr>
                    </a:p>
                  </a:txBody>
                  <a:tcPr marL="22013" marR="22013" marT="22013" marB="22013" anchor="ctr">
                    <a:lnL>
                      <a:noFill/>
                    </a:lnL>
                    <a:lnR>
                      <a:noFill/>
                    </a:lnR>
                    <a:lnT w="9525" cap="flat" cmpd="sng" algn="ctr">
                      <a:solidFill>
                        <a:srgbClr val="F4F4F4"/>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4F4F4"/>
                    </a:solidFill>
                  </a:tcPr>
                </a:tc>
                <a:tc>
                  <a:txBody>
                    <a:bodyPr/>
                    <a:lstStyle/>
                    <a:p>
                      <a:pPr algn="l" fontAlgn="ctr"/>
                      <a:r>
                        <a:rPr lang="en-US" sz="1600" dirty="0">
                          <a:solidFill>
                            <a:srgbClr val="FF0000"/>
                          </a:solidFill>
                          <a:effectLst/>
                          <a:latin typeface="Times New Roman" pitchFamily="18" charset="0"/>
                          <a:cs typeface="Times New Roman" pitchFamily="18" charset="0"/>
                        </a:rPr>
                        <a:t>With SQLJ, you get much better system monitoring and performance reporting. Static SQL packages give you the names of the programs that are running at any given point in time. This is extremely useful for studying CPU consumption by the various applications, locking issues (such as deadlock or timeout), and so on.</a:t>
                      </a:r>
                    </a:p>
                  </a:txBody>
                  <a:tcPr marL="22013" marR="22013" marT="22013" marB="22013" anchor="ctr">
                    <a:lnL>
                      <a:noFill/>
                    </a:lnL>
                    <a:lnR>
                      <a:noFill/>
                    </a:lnR>
                    <a:lnT w="9525" cap="flat" cmpd="sng" algn="ctr">
                      <a:solidFill>
                        <a:srgbClr val="F4F4F4"/>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4F4F4"/>
                    </a:solidFill>
                  </a:tcPr>
                </a:tc>
                <a:tc>
                  <a:txBody>
                    <a:bodyPr/>
                    <a:lstStyle/>
                    <a:p>
                      <a:pPr algn="l" fontAlgn="ctr"/>
                      <a:r>
                        <a:rPr lang="en-US" sz="1600" dirty="0">
                          <a:solidFill>
                            <a:srgbClr val="FF0000"/>
                          </a:solidFill>
                          <a:effectLst/>
                          <a:latin typeface="Times New Roman" pitchFamily="18" charset="0"/>
                          <a:cs typeface="Times New Roman" pitchFamily="18" charset="0"/>
                        </a:rPr>
                        <a:t>Where in SQLJ you can determine the name of the program currently executing, with JDBC all transactions occur through the same program. This makes monitoring and locating problem areas more difficult.</a:t>
                      </a:r>
                    </a:p>
                  </a:txBody>
                  <a:tcPr marL="22013" marR="22013" marT="22013" marB="22013" anchor="ctr">
                    <a:lnL>
                      <a:noFill/>
                    </a:lnL>
                    <a:lnR>
                      <a:noFill/>
                    </a:lnR>
                    <a:lnT w="9525" cap="flat" cmpd="sng" algn="ctr">
                      <a:solidFill>
                        <a:srgbClr val="F4F4F4"/>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4F4F4"/>
                    </a:solidFill>
                  </a:tcPr>
                </a:tc>
              </a:tr>
              <a:tr h="2625864">
                <a:tc>
                  <a:txBody>
                    <a:bodyPr/>
                    <a:lstStyle/>
                    <a:p>
                      <a:pPr algn="l" fontAlgn="ctr"/>
                      <a:r>
                        <a:rPr lang="en-US" sz="1600" b="1" dirty="0">
                          <a:solidFill>
                            <a:srgbClr val="0070C0"/>
                          </a:solidFill>
                          <a:effectLst/>
                          <a:latin typeface="Times New Roman" pitchFamily="18" charset="0"/>
                          <a:cs typeface="Times New Roman" pitchFamily="18" charset="0"/>
                        </a:rPr>
                        <a:t>VERBOSITY</a:t>
                      </a:r>
                      <a:endParaRPr lang="en-US" sz="1600" dirty="0">
                        <a:solidFill>
                          <a:srgbClr val="0070C0"/>
                        </a:solidFill>
                        <a:effectLst/>
                        <a:latin typeface="Times New Roman" pitchFamily="18" charset="0"/>
                        <a:cs typeface="Times New Roman" pitchFamily="18" charset="0"/>
                      </a:endParaRPr>
                    </a:p>
                  </a:txBody>
                  <a:tcPr marL="22013" marR="22013" marT="22013" marB="22013" anchor="ctr">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E5E5"/>
                    </a:solidFill>
                  </a:tcPr>
                </a:tc>
                <a:tc>
                  <a:txBody>
                    <a:bodyPr/>
                    <a:lstStyle/>
                    <a:p>
                      <a:pPr algn="l" fontAlgn="ctr"/>
                      <a:r>
                        <a:rPr lang="en-US" sz="1600" dirty="0">
                          <a:solidFill>
                            <a:srgbClr val="0070C0"/>
                          </a:solidFill>
                          <a:effectLst/>
                          <a:latin typeface="Times New Roman" pitchFamily="18" charset="0"/>
                          <a:cs typeface="Times New Roman" pitchFamily="18" charset="0"/>
                        </a:rPr>
                        <a:t>As SQLJ statements are coded in purely SQL syntax, without the need to wrap them in a Java EE method, the programs themselves are easier to read, making them easier to maintain. </a:t>
                      </a:r>
                    </a:p>
                  </a:txBody>
                  <a:tcPr marL="22013" marR="22013" marT="22013" marB="22013" anchor="ctr">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E5E5"/>
                    </a:solidFill>
                  </a:tcPr>
                </a:tc>
                <a:tc>
                  <a:txBody>
                    <a:bodyPr/>
                    <a:lstStyle/>
                    <a:p>
                      <a:pPr algn="l" fontAlgn="ctr"/>
                      <a:r>
                        <a:rPr lang="en-US" sz="1600" dirty="0">
                          <a:solidFill>
                            <a:srgbClr val="0070C0"/>
                          </a:solidFill>
                          <a:effectLst/>
                          <a:latin typeface="Times New Roman" pitchFamily="18" charset="0"/>
                          <a:cs typeface="Times New Roman" pitchFamily="18" charset="0"/>
                        </a:rPr>
                        <a:t>With JDBC, all SQL statements must be wrapped in API calls that generally make for unclear and verbose code.</a:t>
                      </a:r>
                    </a:p>
                  </a:txBody>
                  <a:tcPr marL="22013" marR="22013" marT="22013" marB="22013" anchor="ctr">
                    <a:lnL>
                      <a:noFill/>
                    </a:lnL>
                    <a:lnR>
                      <a:noFill/>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5E5E5"/>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39521149"/>
              </p:ext>
            </p:extLst>
          </p:nvPr>
        </p:nvGraphicFramePr>
        <p:xfrm>
          <a:off x="304800" y="457200"/>
          <a:ext cx="8305800" cy="471500"/>
        </p:xfrm>
        <a:graphic>
          <a:graphicData uri="http://schemas.openxmlformats.org/drawingml/2006/table">
            <a:tbl>
              <a:tblPr/>
              <a:tblGrid>
                <a:gridCol w="1752600"/>
                <a:gridCol w="2971800"/>
                <a:gridCol w="3581400"/>
              </a:tblGrid>
              <a:tr h="367194">
                <a:tc>
                  <a:txBody>
                    <a:bodyPr/>
                    <a:lstStyle/>
                    <a:p>
                      <a:endParaRPr lang="en-US" sz="1400" dirty="0">
                        <a:solidFill>
                          <a:schemeClr val="tx1">
                            <a:lumMod val="95000"/>
                            <a:lumOff val="5000"/>
                          </a:schemeClr>
                        </a:solidFill>
                        <a:latin typeface="Times New Roman" pitchFamily="18" charset="0"/>
                        <a:cs typeface="Times New Roman" pitchFamily="18" charset="0"/>
                      </a:endParaRPr>
                    </a:p>
                  </a:txBody>
                  <a:tcPr marL="22390" marR="22390" marT="22390" marB="22390" anchor="ctr">
                    <a:lnL>
                      <a:noFill/>
                    </a:lnL>
                    <a:lnR>
                      <a:noFill/>
                    </a:lnR>
                    <a:lnT>
                      <a:noFill/>
                    </a:lnT>
                    <a:lnB w="9525" cap="flat" cmpd="sng" algn="ctr">
                      <a:solidFill>
                        <a:srgbClr val="F4F4F4"/>
                      </a:solidFill>
                      <a:prstDash val="solid"/>
                      <a:round/>
                      <a:headEnd type="none" w="med" len="med"/>
                      <a:tailEnd type="none" w="med" len="med"/>
                    </a:lnB>
                    <a:solidFill>
                      <a:srgbClr val="E0E0E0"/>
                    </a:solidFill>
                  </a:tcPr>
                </a:tc>
                <a:tc>
                  <a:txBody>
                    <a:bodyPr/>
                    <a:lstStyle/>
                    <a:p>
                      <a:pPr algn="l" fontAlgn="base"/>
                      <a:r>
                        <a:rPr lang="en-US" sz="1400" b="1" dirty="0">
                          <a:solidFill>
                            <a:schemeClr val="tx1">
                              <a:lumMod val="95000"/>
                              <a:lumOff val="5000"/>
                            </a:schemeClr>
                          </a:solidFill>
                          <a:effectLst/>
                          <a:latin typeface="Times New Roman" pitchFamily="18" charset="0"/>
                          <a:cs typeface="Times New Roman" pitchFamily="18" charset="0"/>
                        </a:rPr>
                        <a:t/>
                      </a:r>
                      <a:br>
                        <a:rPr lang="en-US" sz="1400" b="1" dirty="0">
                          <a:solidFill>
                            <a:schemeClr val="tx1">
                              <a:lumMod val="95000"/>
                              <a:lumOff val="5000"/>
                            </a:schemeClr>
                          </a:solidFill>
                          <a:effectLst/>
                          <a:latin typeface="Times New Roman" pitchFamily="18" charset="0"/>
                          <a:cs typeface="Times New Roman" pitchFamily="18" charset="0"/>
                        </a:rPr>
                      </a:br>
                      <a:r>
                        <a:rPr lang="en-US" sz="1400" b="1" dirty="0">
                          <a:solidFill>
                            <a:schemeClr val="tx1">
                              <a:lumMod val="95000"/>
                              <a:lumOff val="5000"/>
                            </a:schemeClr>
                          </a:solidFill>
                          <a:effectLst/>
                          <a:latin typeface="Times New Roman" pitchFamily="18" charset="0"/>
                          <a:cs typeface="Times New Roman" pitchFamily="18" charset="0"/>
                        </a:rPr>
                        <a:t>SQLJ (static)</a:t>
                      </a:r>
                    </a:p>
                  </a:txBody>
                  <a:tcPr marL="22390" marR="22390" marT="22390" marB="22390" anchor="ctr">
                    <a:lnL>
                      <a:noFill/>
                    </a:lnL>
                    <a:lnR>
                      <a:noFill/>
                    </a:lnR>
                    <a:lnT>
                      <a:noFill/>
                    </a:lnT>
                    <a:lnB w="9525" cap="flat" cmpd="sng" algn="ctr">
                      <a:solidFill>
                        <a:srgbClr val="F4F4F4"/>
                      </a:solidFill>
                      <a:prstDash val="solid"/>
                      <a:round/>
                      <a:headEnd type="none" w="med" len="med"/>
                      <a:tailEnd type="none" w="med" len="med"/>
                    </a:lnB>
                    <a:solidFill>
                      <a:srgbClr val="E0E0E0"/>
                    </a:solidFill>
                  </a:tcPr>
                </a:tc>
                <a:tc>
                  <a:txBody>
                    <a:bodyPr/>
                    <a:lstStyle/>
                    <a:p>
                      <a:pPr algn="l" fontAlgn="base"/>
                      <a:r>
                        <a:rPr lang="en-US" sz="1400" b="1" dirty="0">
                          <a:solidFill>
                            <a:schemeClr val="tx1">
                              <a:lumMod val="95000"/>
                              <a:lumOff val="5000"/>
                            </a:schemeClr>
                          </a:solidFill>
                          <a:effectLst/>
                          <a:latin typeface="Times New Roman" pitchFamily="18" charset="0"/>
                          <a:cs typeface="Times New Roman" pitchFamily="18" charset="0"/>
                        </a:rPr>
                        <a:t>JDBC (dynamic)</a:t>
                      </a:r>
                    </a:p>
                  </a:txBody>
                  <a:tcPr marL="22390" marR="22390" marT="22390" marB="22390" anchor="ctr">
                    <a:lnL>
                      <a:noFill/>
                    </a:lnL>
                    <a:lnB w="9525" cap="flat" cmpd="sng" algn="ctr">
                      <a:solidFill>
                        <a:srgbClr val="F4F4F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71820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727</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DR.SNSRCAS, CBE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DR.SNSRCAS, CBE</dc:title>
  <dc:creator>DELL 2021</dc:creator>
  <cp:lastModifiedBy>DELL 2021</cp:lastModifiedBy>
  <cp:revision>8</cp:revision>
  <dcterms:created xsi:type="dcterms:W3CDTF">2006-08-16T00:00:00Z</dcterms:created>
  <dcterms:modified xsi:type="dcterms:W3CDTF">2022-09-19T05:13:16Z</dcterms:modified>
</cp:coreProperties>
</file>